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9" r:id="rId7"/>
    <p:sldId id="291" r:id="rId8"/>
    <p:sldId id="317" r:id="rId9"/>
    <p:sldId id="318" r:id="rId10"/>
    <p:sldId id="320" r:id="rId11"/>
    <p:sldId id="319" r:id="rId12"/>
    <p:sldId id="321" r:id="rId13"/>
    <p:sldId id="322" r:id="rId14"/>
    <p:sldId id="323" r:id="rId15"/>
    <p:sldId id="324" r:id="rId16"/>
    <p:sldId id="325" r:id="rId17"/>
    <p:sldId id="326" r:id="rId18"/>
  </p:sldIdLst>
  <p:sldSz cx="9144000" cy="6858000" type="screen4x3"/>
  <p:notesSz cx="6858000" cy="9144000"/>
  <p:embeddedFontLst>
    <p:embeddedFont>
      <p:font typeface="Abadi" panose="020B0604020104020204" pitchFamily="34" charset="0"/>
      <p:regular r:id="rId20"/>
    </p:embeddedFont>
    <p:embeddedFont>
      <p:font typeface="Abadi Extra Light" panose="020B0204020104020204" pitchFamily="34" charset="0"/>
      <p:regular r:id="rId21"/>
    </p:embeddedFont>
    <p:embeddedFont>
      <p:font typeface="Agency FB" panose="020B0503020202020204" pitchFamily="34" charset="0"/>
      <p:regular r:id="rId22"/>
      <p:bold r:id="rId23"/>
    </p:embeddedFont>
    <p:embeddedFont>
      <p:font typeface="Algerian" panose="04020705040A02060702" pitchFamily="82" charset="0"/>
      <p:regular r:id="rId24"/>
    </p:embeddedFont>
    <p:embeddedFont>
      <p:font typeface="Amasis MT Pro Black" panose="02040A04050005020304" pitchFamily="18" charset="0"/>
      <p:bold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C4B0"/>
    <a:srgbClr val="A8815A"/>
    <a:srgbClr val="000000"/>
    <a:srgbClr val="788C78"/>
    <a:srgbClr val="B9C3B9"/>
    <a:srgbClr val="EBF4F9"/>
    <a:srgbClr val="E7DDD1"/>
    <a:srgbClr val="F1E2D3"/>
    <a:srgbClr val="CED5CE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2672" autoAdjust="0"/>
  </p:normalViewPr>
  <p:slideViewPr>
    <p:cSldViewPr>
      <p:cViewPr varScale="1">
        <p:scale>
          <a:sx n="132" d="100"/>
          <a:sy n="132" d="100"/>
        </p:scale>
        <p:origin x="2640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BA485-E049-4DD6-95CF-54C69AB6BBF0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F8AF5-6555-4DEB-A3E2-0F9F2D28522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70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87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572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66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845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29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286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73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810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99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A1F8AF5-6555-4DEB-A3E2-0F9F2D28522A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07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1A7-AB50-4241-BCB4-828FC3343CD5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D438-26A9-4D3D-9940-A34B470F924B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AE3D-3AA1-45AF-8174-600CFFDC4679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3D3B-10B6-4538-A81A-4A43FA91C164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B51D-06F8-4C04-8D0B-E3A77AB7FBD6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A765-BD25-4635-9EF9-C0491C047457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43B0-154E-4FE1-AC41-5912333986F7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5D3F-4595-4F6C-BD6D-E5E14D908979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0238-49DD-4081-9B6E-ABE33C91EEE9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229A-2D2C-44A4-BA26-92EFF107AD90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6A2E-7BE4-4B31-AC7B-35A3DC2BD32E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9B70-DB86-46BD-9B42-D2132F77391B}" type="datetime1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E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67544" y="620688"/>
            <a:ext cx="288032" cy="288032"/>
          </a:xfrm>
          <a:prstGeom prst="rect">
            <a:avLst/>
          </a:prstGeom>
          <a:solidFill>
            <a:schemeClr val="bg1">
              <a:alpha val="54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3C87D-61BE-450F-8D64-B1B18FBC0221}"/>
              </a:ext>
            </a:extLst>
          </p:cNvPr>
          <p:cNvSpPr/>
          <p:nvPr/>
        </p:nvSpPr>
        <p:spPr>
          <a:xfrm>
            <a:off x="5652120" y="4797152"/>
            <a:ext cx="3491880" cy="158867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7E61F-F7B1-4A6F-8D27-264E564C2A80}"/>
              </a:ext>
            </a:extLst>
          </p:cNvPr>
          <p:cNvSpPr txBox="1"/>
          <p:nvPr/>
        </p:nvSpPr>
        <p:spPr>
          <a:xfrm>
            <a:off x="6156176" y="532988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수강생 김종구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E8E82-B799-487E-ACCF-14D0F6728793}"/>
              </a:ext>
            </a:extLst>
          </p:cNvPr>
          <p:cNvSpPr txBox="1"/>
          <p:nvPr/>
        </p:nvSpPr>
        <p:spPr>
          <a:xfrm>
            <a:off x="755576" y="1700808"/>
            <a:ext cx="5832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bg1"/>
                </a:solidFill>
                <a:latin typeface="+mj-lt"/>
              </a:rPr>
              <a:t>스테이지어스</a:t>
            </a:r>
            <a:endParaRPr lang="en-US" altLang="ko-KR" sz="4800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4800" dirty="0">
                <a:solidFill>
                  <a:schemeClr val="bg1"/>
                </a:solidFill>
                <a:latin typeface="+mj-lt"/>
              </a:rPr>
              <a:t>웹 기초 </a:t>
            </a:r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week1 </a:t>
            </a:r>
            <a:r>
              <a:rPr lang="ko-KR" altLang="en-US" sz="4800" dirty="0">
                <a:solidFill>
                  <a:schemeClr val="bg1"/>
                </a:solidFill>
                <a:latin typeface="+mj-lt"/>
              </a:rPr>
              <a:t>과제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3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부품 선정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8EAC-4D02-4526-8B3F-C99E39237CA1}"/>
              </a:ext>
            </a:extLst>
          </p:cNvPr>
          <p:cNvSpPr txBox="1"/>
          <p:nvPr/>
        </p:nvSpPr>
        <p:spPr>
          <a:xfrm>
            <a:off x="647564" y="1510397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3. 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CB96E-AA8B-46FC-854C-52186CD1E667}"/>
              </a:ext>
            </a:extLst>
          </p:cNvPr>
          <p:cNvSpPr txBox="1"/>
          <p:nvPr/>
        </p:nvSpPr>
        <p:spPr>
          <a:xfrm>
            <a:off x="827584" y="1876904"/>
            <a:ext cx="8316416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클럭의 수가 중요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-&gt;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많을수록 좋음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클럭이 적으면 데이터 처리에 있어서 병목현상이 일어날 수 있음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코어의 수는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GPU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에 맞게 적당히 있으면 됨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GPU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개수 당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2~8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코어 정도 있으면 됨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-&gt; 4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코어면 충분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1050ti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의 성능 또한 잘 끌어낼 수 있는 종류가 좋음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C85A18-8E53-4F16-91C5-7F5715E1E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9240"/>
            <a:ext cx="9144000" cy="9830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8AAE76-EA0D-4D4A-9B1E-3D638EC0676E}"/>
              </a:ext>
            </a:extLst>
          </p:cNvPr>
          <p:cNvSpPr txBox="1"/>
          <p:nvPr/>
        </p:nvSpPr>
        <p:spPr>
          <a:xfrm>
            <a:off x="6084168" y="55892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93,110</a:t>
            </a:r>
            <a:r>
              <a:rPr lang="ko-KR" altLang="en-US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5140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3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부품 선정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8EAC-4D02-4526-8B3F-C99E39237CA1}"/>
              </a:ext>
            </a:extLst>
          </p:cNvPr>
          <p:cNvSpPr txBox="1"/>
          <p:nvPr/>
        </p:nvSpPr>
        <p:spPr>
          <a:xfrm>
            <a:off x="647564" y="1510397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4. 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메모리</a:t>
            </a:r>
            <a:endParaRPr lang="en-US" altLang="ko-KR" b="1" dirty="0">
              <a:latin typeface="Algerian" panose="04020705040A02060702" pitchFamily="82" charset="0"/>
              <a:ea typeface="나눔스퀘어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CB96E-AA8B-46FC-854C-52186CD1E667}"/>
              </a:ext>
            </a:extLst>
          </p:cNvPr>
          <p:cNvSpPr txBox="1"/>
          <p:nvPr/>
        </p:nvSpPr>
        <p:spPr>
          <a:xfrm>
            <a:off x="827584" y="1876904"/>
            <a:ext cx="8316416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데이터 처리에 있어서 일터와 같은 곳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통째 하나보다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2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개 나뉘어져 있는 것이 좋음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EX) 16GB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보단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8 + 8 GB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메인보드의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‘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듀얼채널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’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기능 때문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크면 클수록 좋음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16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기가 이상 선호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=&gt; 8GB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두개 구매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40EDFC7-4D14-4490-9D63-697FE6AF5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603"/>
            <a:ext cx="9144000" cy="1609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4E43B-4DA3-4E9A-B9A6-354B6E8A39AA}"/>
              </a:ext>
            </a:extLst>
          </p:cNvPr>
          <p:cNvSpPr txBox="1"/>
          <p:nvPr/>
        </p:nvSpPr>
        <p:spPr>
          <a:xfrm>
            <a:off x="4860032" y="53498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75100</a:t>
            </a:r>
            <a:r>
              <a:rPr lang="ko-KR" altLang="en-US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82648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3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부품 선정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8EAC-4D02-4526-8B3F-C99E39237CA1}"/>
              </a:ext>
            </a:extLst>
          </p:cNvPr>
          <p:cNvSpPr txBox="1"/>
          <p:nvPr/>
        </p:nvSpPr>
        <p:spPr>
          <a:xfrm>
            <a:off x="647564" y="1510397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5. </a:t>
            </a:r>
            <a:r>
              <a:rPr lang="en-US" altLang="ko-KR" b="1" dirty="0" err="1">
                <a:latin typeface="Algerian" panose="04020705040A02060702" pitchFamily="82" charset="0"/>
                <a:ea typeface="나눔스퀘어OTF ExtraBold" panose="020B0600000101010101" pitchFamily="34" charset="-127"/>
              </a:rPr>
              <a:t>ssd</a:t>
            </a:r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, 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메인보드</a:t>
            </a:r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, 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파워</a:t>
            </a:r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, 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케이스</a:t>
            </a:r>
            <a:endParaRPr lang="en-US" altLang="ko-KR" b="1" dirty="0">
              <a:latin typeface="Algerian" panose="04020705040A02060702" pitchFamily="82" charset="0"/>
              <a:ea typeface="나눔스퀘어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CB96E-AA8B-46FC-854C-52186CD1E667}"/>
              </a:ext>
            </a:extLst>
          </p:cNvPr>
          <p:cNvSpPr txBox="1"/>
          <p:nvPr/>
        </p:nvSpPr>
        <p:spPr>
          <a:xfrm>
            <a:off x="827584" y="1876904"/>
            <a:ext cx="831641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SSD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하나의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epoch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이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끝날때마다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dataloader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에서 로딩을 하게 됨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이때의 속도에 관여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-&gt;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어느정도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빠른걸로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메인보드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1050ti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와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i3-10105F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호환 메인보드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파워 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딥러닝은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고전량을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 요구함 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1050ti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와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i3-10105F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에 맞는 파워 구매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케이스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이쁘고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싼거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7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3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부품 선정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8EAC-4D02-4526-8B3F-C99E39237CA1}"/>
              </a:ext>
            </a:extLst>
          </p:cNvPr>
          <p:cNvSpPr txBox="1"/>
          <p:nvPr/>
        </p:nvSpPr>
        <p:spPr>
          <a:xfrm>
            <a:off x="647564" y="1510397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5. </a:t>
            </a:r>
            <a:r>
              <a:rPr lang="en-US" altLang="ko-KR" b="1" dirty="0" err="1">
                <a:latin typeface="Algerian" panose="04020705040A02060702" pitchFamily="82" charset="0"/>
                <a:ea typeface="나눔스퀘어OTF ExtraBold" panose="020B0600000101010101" pitchFamily="34" charset="-127"/>
              </a:rPr>
              <a:t>ssd</a:t>
            </a:r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, 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메인보드</a:t>
            </a:r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, 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파워</a:t>
            </a:r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, 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케이스</a:t>
            </a:r>
            <a:endParaRPr lang="en-US" altLang="ko-KR" b="1" dirty="0">
              <a:latin typeface="Algerian" panose="04020705040A02060702" pitchFamily="82" charset="0"/>
              <a:ea typeface="나눔스퀘어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CB96E-AA8B-46FC-854C-52186CD1E667}"/>
              </a:ext>
            </a:extLst>
          </p:cNvPr>
          <p:cNvSpPr txBox="1"/>
          <p:nvPr/>
        </p:nvSpPr>
        <p:spPr>
          <a:xfrm>
            <a:off x="827584" y="1886868"/>
            <a:ext cx="8316416" cy="87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남은 돈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: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masis MT Pro Black" panose="020B0604020202020204" pitchFamily="18" charset="0"/>
              </a:rPr>
              <a:t>156170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masis MT Pro Black" panose="020B0604020202020204" pitchFamily="18" charset="0"/>
              </a:rPr>
              <a:t>원</a:t>
            </a:r>
            <a:endParaRPr lang="en-US" altLang="ko-KR" b="0" i="0" dirty="0">
              <a:solidFill>
                <a:srgbClr val="202124"/>
              </a:solidFill>
              <a:effectLst/>
              <a:latin typeface="Amasis MT Pro Black" panose="020B060402020202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FB9F091-B7A6-427A-BC24-6C739F17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84984"/>
            <a:ext cx="4572000" cy="129023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A0A06BB-7E70-48B2-8F87-113E642C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" y="4509120"/>
            <a:ext cx="4572000" cy="109330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696F42B-4BB6-4B3C-8C24-A1364585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5446051"/>
            <a:ext cx="5040560" cy="141194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132805D-BADB-41C8-ABBD-729AB7CA0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" y="2348880"/>
            <a:ext cx="4392488" cy="1192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FB5BE6-D772-4C5B-B5A7-398329D4DF27}"/>
              </a:ext>
            </a:extLst>
          </p:cNvPr>
          <p:cNvSpPr txBox="1"/>
          <p:nvPr/>
        </p:nvSpPr>
        <p:spPr>
          <a:xfrm>
            <a:off x="4649043" y="271723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SSD : </a:t>
            </a:r>
            <a:r>
              <a:rPr lang="ko-KR" altLang="en-US" dirty="0"/>
              <a:t>순차읽기 </a:t>
            </a:r>
            <a:r>
              <a:rPr lang="en-US" altLang="ko-KR" dirty="0"/>
              <a:t>530MB</a:t>
            </a:r>
            <a:r>
              <a:rPr lang="ko-KR" altLang="en-US" dirty="0"/>
              <a:t>의 준수한 스펙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5BEDA-9E37-4EF9-83FE-8C92336C8D15}"/>
              </a:ext>
            </a:extLst>
          </p:cNvPr>
          <p:cNvSpPr txBox="1"/>
          <p:nvPr/>
        </p:nvSpPr>
        <p:spPr>
          <a:xfrm>
            <a:off x="539552" y="3693799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파워</a:t>
            </a:r>
            <a:r>
              <a:rPr lang="en-US" altLang="ko-KR" dirty="0"/>
              <a:t>: </a:t>
            </a:r>
            <a:r>
              <a:rPr lang="ko-KR" altLang="en-US" dirty="0"/>
              <a:t>그래픽카드와 </a:t>
            </a:r>
            <a:r>
              <a:rPr lang="en-US" altLang="ko-KR" dirty="0"/>
              <a:t>CPU</a:t>
            </a:r>
            <a:r>
              <a:rPr lang="ko-KR" altLang="en-US" dirty="0"/>
              <a:t>를 아우르는 </a:t>
            </a:r>
            <a:r>
              <a:rPr lang="en-US" altLang="ko-KR" dirty="0"/>
              <a:t>500W</a:t>
            </a:r>
            <a:r>
              <a:rPr lang="ko-KR" altLang="en-US" dirty="0"/>
              <a:t>의 파워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E8918-54E9-4355-ADBF-070A716B4572}"/>
              </a:ext>
            </a:extLst>
          </p:cNvPr>
          <p:cNvSpPr txBox="1"/>
          <p:nvPr/>
        </p:nvSpPr>
        <p:spPr>
          <a:xfrm>
            <a:off x="4972620" y="477532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메인보드</a:t>
            </a:r>
            <a:r>
              <a:rPr lang="en-US" altLang="ko-KR" dirty="0"/>
              <a:t>: </a:t>
            </a:r>
            <a:r>
              <a:rPr lang="ko-KR" altLang="en-US" dirty="0"/>
              <a:t>모든 구성품과 호환되는 보드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599AE1-21FB-4F48-8EB2-995DF0BAA90E}"/>
              </a:ext>
            </a:extLst>
          </p:cNvPr>
          <p:cNvSpPr txBox="1"/>
          <p:nvPr/>
        </p:nvSpPr>
        <p:spPr>
          <a:xfrm>
            <a:off x="2300883" y="5975866"/>
            <a:ext cx="174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존예</a:t>
            </a:r>
            <a:r>
              <a:rPr lang="ko-KR" altLang="en-US" dirty="0"/>
              <a:t> 케이스</a:t>
            </a:r>
          </a:p>
        </p:txBody>
      </p:sp>
    </p:spTree>
    <p:extLst>
      <p:ext uri="{BB962C8B-B14F-4D97-AF65-F5344CB8AC3E}">
        <p14:creationId xmlns:p14="http://schemas.microsoft.com/office/powerpoint/2010/main" val="563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4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정리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8EAC-4D02-4526-8B3F-C99E39237CA1}"/>
              </a:ext>
            </a:extLst>
          </p:cNvPr>
          <p:cNvSpPr txBox="1"/>
          <p:nvPr/>
        </p:nvSpPr>
        <p:spPr>
          <a:xfrm>
            <a:off x="647564" y="1510397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6. 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마무리</a:t>
            </a:r>
            <a:endParaRPr lang="en-US" altLang="ko-KR" b="1" dirty="0">
              <a:latin typeface="Algerian" panose="04020705040A02060702" pitchFamily="82" charset="0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D49D5-F7B2-4DA3-888A-D2D45B459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88840"/>
            <a:ext cx="6876256" cy="23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0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331640" y="0"/>
            <a:ext cx="7812360" cy="6858000"/>
          </a:xfrm>
          <a:prstGeom prst="rect">
            <a:avLst/>
          </a:prstGeom>
          <a:solidFill>
            <a:srgbClr val="CE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5437819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Agency FB" panose="020B0503020202020204" pitchFamily="34" charset="0"/>
                <a:ea typeface="나눔바른고딕" pitchFamily="50" charset="-127"/>
              </a:rPr>
              <a:t>1</a:t>
            </a:fld>
            <a:endParaRPr lang="ko-KR" altLang="en-US" sz="900" b="1" dirty="0">
              <a:solidFill>
                <a:srgbClr val="A8815A"/>
              </a:solidFill>
              <a:latin typeface="Agency FB" panose="020B0503020202020204" pitchFamily="34" charset="0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188640"/>
            <a:ext cx="1152128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Table of Contents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9672" y="19168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01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1691680" y="839756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19672" y="911764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badi" panose="020B0604020104020204" pitchFamily="34" charset="0"/>
                <a:ea typeface="나눔바른고딕" pitchFamily="50" charset="-127"/>
              </a:rPr>
              <a:t>목표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19672" y="1467590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02</a:t>
            </a:r>
            <a:r>
              <a:rPr lang="en-US" altLang="ko-KR" sz="2800" b="1" i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-1</a:t>
            </a:r>
            <a:r>
              <a:rPr lang="en-US" altLang="ko-KR" sz="3600" b="1" i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19672" y="288335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02</a:t>
            </a:r>
            <a:r>
              <a:rPr lang="en-US" altLang="ko-KR" sz="2800" b="1" i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-2</a:t>
            </a:r>
            <a:endParaRPr lang="en-US" altLang="ko-KR" sz="3600" b="1" i="1" dirty="0">
              <a:solidFill>
                <a:srgbClr val="A8815A"/>
              </a:solidFill>
              <a:latin typeface="Abadi Extra Light" panose="020B0604020202020204" pitchFamily="34" charset="0"/>
              <a:ea typeface="나눔명조 ExtraBold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19672" y="3603435"/>
            <a:ext cx="7390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목적 분석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691680" y="2115662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691680" y="3531427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0A1973-3659-4BA6-BBCC-D3678DD12B5E}"/>
              </a:ext>
            </a:extLst>
          </p:cNvPr>
          <p:cNvSpPr txBox="1"/>
          <p:nvPr/>
        </p:nvSpPr>
        <p:spPr>
          <a:xfrm>
            <a:off x="1619672" y="415419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02-3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11C37-50DE-4F41-9E5F-12E8260302F7}"/>
              </a:ext>
            </a:extLst>
          </p:cNvPr>
          <p:cNvSpPr txBox="1"/>
          <p:nvPr/>
        </p:nvSpPr>
        <p:spPr>
          <a:xfrm>
            <a:off x="1619672" y="4874272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부품 선정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2512034-AD1A-4E04-A4B5-050D06872801}"/>
              </a:ext>
            </a:extLst>
          </p:cNvPr>
          <p:cNvCxnSpPr/>
          <p:nvPr/>
        </p:nvCxnSpPr>
        <p:spPr>
          <a:xfrm>
            <a:off x="1691680" y="4802264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65F06-0D7F-4885-887D-A5CA0854785C}"/>
              </a:ext>
            </a:extLst>
          </p:cNvPr>
          <p:cNvSpPr txBox="1"/>
          <p:nvPr/>
        </p:nvSpPr>
        <p:spPr>
          <a:xfrm>
            <a:off x="1619672" y="2194738"/>
            <a:ext cx="7524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목적 정하기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81D0C798-4CEE-46CF-B300-0ABD072F53BB}"/>
              </a:ext>
            </a:extLst>
          </p:cNvPr>
          <p:cNvSpPr txBox="1">
            <a:spLocks/>
          </p:cNvSpPr>
          <p:nvPr/>
        </p:nvSpPr>
        <p:spPr>
          <a:xfrm>
            <a:off x="6876256" y="68428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Agency FB" panose="020B0503020202020204" pitchFamily="34" charset="0"/>
                <a:ea typeface="나눔바른고딕" pitchFamily="50" charset="-127"/>
              </a:rPr>
              <a:pPr/>
              <a:t>1</a:t>
            </a:fld>
            <a:endParaRPr lang="ko-KR" altLang="en-US" sz="900" b="1" dirty="0">
              <a:solidFill>
                <a:srgbClr val="A8815A"/>
              </a:solidFill>
              <a:latin typeface="Agency FB" panose="020B0503020202020204" pitchFamily="34" charset="0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CB7D73-76DA-4715-A11F-45AA31036457}"/>
              </a:ext>
            </a:extLst>
          </p:cNvPr>
          <p:cNvSpPr txBox="1"/>
          <p:nvPr/>
        </p:nvSpPr>
        <p:spPr>
          <a:xfrm>
            <a:off x="1619672" y="555924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02-4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0E8610-033F-4F4D-9C19-A4128A0EF44A}"/>
              </a:ext>
            </a:extLst>
          </p:cNvPr>
          <p:cNvSpPr txBox="1"/>
          <p:nvPr/>
        </p:nvSpPr>
        <p:spPr>
          <a:xfrm>
            <a:off x="1619672" y="6279322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마무리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E72894A-CB6C-4FB1-B6B7-A6B2C8BC4017}"/>
              </a:ext>
            </a:extLst>
          </p:cNvPr>
          <p:cNvCxnSpPr/>
          <p:nvPr/>
        </p:nvCxnSpPr>
        <p:spPr>
          <a:xfrm>
            <a:off x="1691680" y="6207314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Agency FB" panose="020B0503020202020204" pitchFamily="34" charset="0"/>
                <a:ea typeface="나눔바른고딕" pitchFamily="50" charset="-127"/>
              </a:rPr>
              <a:t>2</a:t>
            </a:fld>
            <a:endParaRPr lang="ko-KR" altLang="en-US" sz="900" b="1" dirty="0">
              <a:solidFill>
                <a:srgbClr val="A8815A"/>
              </a:solidFill>
              <a:latin typeface="Agency FB" panose="020B0503020202020204" pitchFamily="34" charset="0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15326"/>
            <a:ext cx="1152128" cy="383314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목  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 pitchFamily="18" charset="-127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952696-1A2F-45E6-980A-EC9DC61EAF51}"/>
              </a:ext>
            </a:extLst>
          </p:cNvPr>
          <p:cNvSpPr txBox="1"/>
          <p:nvPr/>
        </p:nvSpPr>
        <p:spPr>
          <a:xfrm>
            <a:off x="539552" y="155679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견적 짜기</a:t>
            </a:r>
            <a:endParaRPr lang="en-US" altLang="ko-KR" b="1" dirty="0">
              <a:latin typeface="Algerian" panose="04020705040A02060702" pitchFamily="82" charset="0"/>
              <a:ea typeface="나눔스퀘어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1E654-4DE6-4B94-B0E2-F46C679D70F9}"/>
              </a:ext>
            </a:extLst>
          </p:cNvPr>
          <p:cNvSpPr txBox="1"/>
          <p:nvPr/>
        </p:nvSpPr>
        <p:spPr>
          <a:xfrm>
            <a:off x="788279" y="2008259"/>
            <a:ext cx="727280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개발자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3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요소에 착안하여 컴퓨터 견적 짜기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견적의 목적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분명화하기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7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개의 부품 포함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(CPU RAM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메인보드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글카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 파워 보조메모리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case)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63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만원 이내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40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시간 이상 쓰기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-&gt;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근거 확실하게 정하기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1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목적 정하기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E2FE6-9961-4DB2-B562-067A6D29329E}"/>
              </a:ext>
            </a:extLst>
          </p:cNvPr>
          <p:cNvSpPr txBox="1"/>
          <p:nvPr/>
        </p:nvSpPr>
        <p:spPr>
          <a:xfrm>
            <a:off x="647564" y="1510397"/>
            <a:ext cx="414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초저가 딥러닝 워크스페이스 데스크탑</a:t>
            </a:r>
            <a:endParaRPr lang="en-US" altLang="ko-KR" b="1" dirty="0">
              <a:latin typeface="Algerian" panose="04020705040A02060702" pitchFamily="82" charset="0"/>
              <a:ea typeface="나눔스퀘어OTF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816973-6D60-4A73-B412-73C86C115B05}"/>
              </a:ext>
            </a:extLst>
          </p:cNvPr>
          <p:cNvSpPr txBox="1"/>
          <p:nvPr/>
        </p:nvSpPr>
        <p:spPr>
          <a:xfrm>
            <a:off x="827584" y="1876904"/>
            <a:ext cx="8316416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딥러닝을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 위한 데스크톱은 비싸야 한다는 편견 해소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딥러닝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/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머신러닝의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 관심이 증대함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Colab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, </a:t>
            </a:r>
            <a:r>
              <a:rPr lang="en-US" altLang="ko-KR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Jupyter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사용은 매우 불편하고 한정적임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0C0A7-15D9-4E96-A38E-80B54F506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88136"/>
            <a:ext cx="6199196" cy="378027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CAF247D-E690-449B-805E-F0DC75D1B67F}"/>
              </a:ext>
            </a:extLst>
          </p:cNvPr>
          <p:cNvCxnSpPr>
            <a:cxnSpLocks/>
          </p:cNvCxnSpPr>
          <p:nvPr/>
        </p:nvCxnSpPr>
        <p:spPr>
          <a:xfrm flipH="1">
            <a:off x="3491880" y="6237312"/>
            <a:ext cx="723334" cy="140840"/>
          </a:xfrm>
          <a:prstGeom prst="line">
            <a:avLst/>
          </a:prstGeom>
          <a:ln>
            <a:solidFill>
              <a:srgbClr val="FF0000"/>
            </a:solidFill>
            <a:headEnd type="oval" w="lg" len="lg"/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E99C291-B7C9-425C-83C4-329C16EDA938}"/>
              </a:ext>
            </a:extLst>
          </p:cNvPr>
          <p:cNvSpPr txBox="1"/>
          <p:nvPr/>
        </p:nvSpPr>
        <p:spPr>
          <a:xfrm>
            <a:off x="2679505" y="647213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11903</a:t>
            </a:r>
            <a:r>
              <a:rPr lang="ko-KR" altLang="en-US" dirty="0"/>
              <a:t>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977A344-6937-42ED-A40B-50ED8FF391C9}"/>
              </a:ext>
            </a:extLst>
          </p:cNvPr>
          <p:cNvCxnSpPr>
            <a:cxnSpLocks/>
          </p:cNvCxnSpPr>
          <p:nvPr/>
        </p:nvCxnSpPr>
        <p:spPr>
          <a:xfrm flipH="1">
            <a:off x="7169169" y="3254720"/>
            <a:ext cx="723334" cy="140840"/>
          </a:xfrm>
          <a:prstGeom prst="line">
            <a:avLst/>
          </a:prstGeom>
          <a:ln>
            <a:solidFill>
              <a:srgbClr val="FF0000"/>
            </a:solidFill>
            <a:headEnd type="oval" w="lg" len="lg"/>
            <a:tailEnd type="oval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FCE3491-46F6-48EE-8DE6-A0BF681E5276}"/>
              </a:ext>
            </a:extLst>
          </p:cNvPr>
          <p:cNvSpPr txBox="1"/>
          <p:nvPr/>
        </p:nvSpPr>
        <p:spPr>
          <a:xfrm>
            <a:off x="7676671" y="2774780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59566.08</a:t>
            </a:r>
            <a:r>
              <a:rPr lang="ko-KR" altLang="en-US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14656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1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목적 정하기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816973-6D60-4A73-B412-73C86C115B05}"/>
              </a:ext>
            </a:extLst>
          </p:cNvPr>
          <p:cNvSpPr txBox="1"/>
          <p:nvPr/>
        </p:nvSpPr>
        <p:spPr>
          <a:xfrm>
            <a:off x="539552" y="3612257"/>
            <a:ext cx="831641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컴퓨터 평균 수명은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3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년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 -&gt; pro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기준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masis MT Pro Black" panose="020B0604020202020204" pitchFamily="18" charset="0"/>
              </a:rPr>
              <a:t>428508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masis MT Pro Black" panose="020B0604020202020204" pitchFamily="18" charset="0"/>
              </a:rPr>
              <a:t>원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masis MT Pro Black" panose="020B0604020202020204" pitchFamily="18" charset="0"/>
              </a:rPr>
              <a:t>, pro+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masis MT Pro Black" panose="020B0604020202020204" pitchFamily="18" charset="0"/>
              </a:rPr>
              <a:t>기준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masis MT Pro Black" panose="020B0604020202020204" pitchFamily="18" charset="0"/>
              </a:rPr>
              <a:t>2144378.88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masis MT Pro Black" panose="020B0604020202020204" pitchFamily="18" charset="0"/>
              </a:rPr>
              <a:t>원</a:t>
            </a:r>
            <a:endParaRPr lang="en-US" altLang="ko-KR" b="0" i="0" dirty="0">
              <a:solidFill>
                <a:srgbClr val="202124"/>
              </a:solidFill>
              <a:effectLst/>
              <a:latin typeface="Amasis MT Pro Black" panose="020B060402020202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최근 증가하는 연산 처리 능력으로 인해 충분히 실현 가능한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‘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가성비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‘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  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딥러닝용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 데스크탑 조립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E96C5C9-0A13-42C0-9A26-B5DDFC4D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80195"/>
            <a:ext cx="4443141" cy="2064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4B800-2C95-4ADF-97DD-75B4AA021E75}"/>
              </a:ext>
            </a:extLst>
          </p:cNvPr>
          <p:cNvSpPr txBox="1"/>
          <p:nvPr/>
        </p:nvSpPr>
        <p:spPr>
          <a:xfrm>
            <a:off x="5868144" y="1484784"/>
            <a:ext cx="2523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https://www.hankyung.com/it/article/2003093005801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275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2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목적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8EAC-4D02-4526-8B3F-C99E39237CA1}"/>
              </a:ext>
            </a:extLst>
          </p:cNvPr>
          <p:cNvSpPr txBox="1"/>
          <p:nvPr/>
        </p:nvSpPr>
        <p:spPr>
          <a:xfrm>
            <a:off x="647564" y="1510397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1. </a:t>
            </a:r>
            <a:r>
              <a:rPr lang="ko-KR" altLang="en-US" b="1" dirty="0" err="1">
                <a:latin typeface="Algerian" panose="04020705040A02060702" pitchFamily="82" charset="0"/>
                <a:ea typeface="나눔스퀘어OTF ExtraBold" panose="020B0600000101010101" pitchFamily="34" charset="-127"/>
              </a:rPr>
              <a:t>딥러닝용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 데스크탑 주요 부품</a:t>
            </a:r>
            <a:endParaRPr lang="en-US" altLang="ko-KR" b="1" dirty="0">
              <a:latin typeface="Algerian" panose="04020705040A02060702" pitchFamily="82" charset="0"/>
              <a:ea typeface="나눔스퀘어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CB96E-AA8B-46FC-854C-52186CD1E667}"/>
              </a:ext>
            </a:extLst>
          </p:cNvPr>
          <p:cNvSpPr txBox="1"/>
          <p:nvPr/>
        </p:nvSpPr>
        <p:spPr>
          <a:xfrm>
            <a:off x="827584" y="1876904"/>
            <a:ext cx="831641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컴퓨터에게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딥러닝이란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Matrix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범벅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동시 연산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-&gt;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멀티태스킹이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 중요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중요한 부품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1.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그래픽 카드 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CPU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보다 중요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메모리 용량과 코어 수 중요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CUDA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9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2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목적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8EAC-4D02-4526-8B3F-C99E39237CA1}"/>
              </a:ext>
            </a:extLst>
          </p:cNvPr>
          <p:cNvSpPr txBox="1"/>
          <p:nvPr/>
        </p:nvSpPr>
        <p:spPr>
          <a:xfrm>
            <a:off x="647564" y="1510397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1. </a:t>
            </a:r>
            <a:r>
              <a:rPr lang="ko-KR" altLang="en-US" b="1" dirty="0" err="1">
                <a:latin typeface="Algerian" panose="04020705040A02060702" pitchFamily="82" charset="0"/>
                <a:ea typeface="나눔스퀘어OTF ExtraBold" panose="020B0600000101010101" pitchFamily="34" charset="-127"/>
              </a:rPr>
              <a:t>딥러닝용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 데스크탑 주요 부품</a:t>
            </a:r>
            <a:endParaRPr lang="en-US" altLang="ko-KR" b="1" dirty="0">
              <a:latin typeface="Algerian" panose="04020705040A02060702" pitchFamily="82" charset="0"/>
              <a:ea typeface="나눔스퀘어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CB96E-AA8B-46FC-854C-52186CD1E667}"/>
              </a:ext>
            </a:extLst>
          </p:cNvPr>
          <p:cNvSpPr txBox="1"/>
          <p:nvPr/>
        </p:nvSpPr>
        <p:spPr>
          <a:xfrm>
            <a:off x="827584" y="1876904"/>
            <a:ext cx="831641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중요한 부품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2. CPU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GPU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에 맞춰 쓰레드 수 맞추면 됨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적절한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CPU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성능이면 됨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3.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메모리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데이터 처리에 필수적인 부분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처리되어 있는 데이터가 많아지며 이전보다 중요도는 조금 떨어짐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16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기가 이상이 좋음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47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2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목적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8EAC-4D02-4526-8B3F-C99E39237CA1}"/>
              </a:ext>
            </a:extLst>
          </p:cNvPr>
          <p:cNvSpPr txBox="1"/>
          <p:nvPr/>
        </p:nvSpPr>
        <p:spPr>
          <a:xfrm>
            <a:off x="647564" y="1510397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1. </a:t>
            </a:r>
            <a:r>
              <a:rPr lang="ko-KR" altLang="en-US" b="1" dirty="0" err="1">
                <a:latin typeface="Algerian" panose="04020705040A02060702" pitchFamily="82" charset="0"/>
                <a:ea typeface="나눔스퀘어OTF ExtraBold" panose="020B0600000101010101" pitchFamily="34" charset="-127"/>
              </a:rPr>
              <a:t>딥러닝용</a:t>
            </a:r>
            <a:r>
              <a:rPr lang="ko-KR" altLang="en-US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 데스크탑 주요 부품</a:t>
            </a:r>
            <a:endParaRPr lang="en-US" altLang="ko-KR" b="1" dirty="0">
              <a:latin typeface="Algerian" panose="04020705040A02060702" pitchFamily="82" charset="0"/>
              <a:ea typeface="나눔스퀘어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CB96E-AA8B-46FC-854C-52186CD1E667}"/>
              </a:ext>
            </a:extLst>
          </p:cNvPr>
          <p:cNvSpPr txBox="1"/>
          <p:nvPr/>
        </p:nvSpPr>
        <p:spPr>
          <a:xfrm>
            <a:off x="827584" y="1876904"/>
            <a:ext cx="8316416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중요한 부품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4. </a:t>
            </a:r>
            <a:r>
              <a:rPr lang="en-US" altLang="ko-KR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ssd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하드보단 </a:t>
            </a:r>
            <a:r>
              <a:rPr lang="en-US" altLang="ko-KR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ssd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가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빠르잖음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갬성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Epoch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끝나고 로딩시에 속도에 관여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5.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메인보드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파워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, case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걍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맞는거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6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82134"/>
            <a:ext cx="288032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견적짜기</a:t>
            </a:r>
            <a:r>
              <a:rPr lang="en-US" altLang="ko-KR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3 – </a:t>
            </a:r>
            <a:r>
              <a:rPr lang="ko-KR" altLang="en-US" sz="1800" dirty="0">
                <a:solidFill>
                  <a:schemeClr val="bg1"/>
                </a:solidFill>
                <a:latin typeface="Agency FB" panose="020B0503020202020204" pitchFamily="34" charset="0"/>
                <a:ea typeface="나눔바른고딕" pitchFamily="50" charset="-127"/>
              </a:rPr>
              <a:t>부품 선정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A8815A"/>
                </a:solidFill>
                <a:latin typeface="Abadi Extra Light" panose="020B0604020202020204" pitchFamily="34" charset="0"/>
                <a:ea typeface="나눔명조 ExtraBold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8EAC-4D02-4526-8B3F-C99E39237CA1}"/>
              </a:ext>
            </a:extLst>
          </p:cNvPr>
          <p:cNvSpPr txBox="1"/>
          <p:nvPr/>
        </p:nvSpPr>
        <p:spPr>
          <a:xfrm>
            <a:off x="647564" y="1510397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lgerian" panose="04020705040A02060702" pitchFamily="82" charset="0"/>
                <a:ea typeface="나눔스퀘어OTF ExtraBold" panose="020B0600000101010101" pitchFamily="34" charset="-127"/>
              </a:rPr>
              <a:t>2. GPU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CB96E-AA8B-46FC-854C-52186CD1E667}"/>
              </a:ext>
            </a:extLst>
          </p:cNvPr>
          <p:cNvSpPr txBox="1"/>
          <p:nvPr/>
        </p:nvSpPr>
        <p:spPr>
          <a:xfrm>
            <a:off x="827584" y="1876904"/>
            <a:ext cx="831641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실질적인 딥러닝 성능에 영향을 주는 부품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가격이 매우 비쌈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-&gt; </a:t>
            </a:r>
            <a:r>
              <a:rPr lang="ko-KR" altLang="en-US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안그래도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 비싼데 채굴꾼들 때문에 더 비쌈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중고가도 상당히 비싸진 상태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적절한 가격의 적절한 성능 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CUDA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사용을 위한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NVIDIA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제품으로 한정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badi" panose="020B0604020104020204" pitchFamily="34" charset="0"/>
                <a:ea typeface="나눔스퀘어OTF" panose="020B0600000101010101" pitchFamily="34" charset="-127"/>
              </a:rPr>
              <a:t>Cuda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개수보다는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VRAM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이 더 중요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GTX 1050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부터 비교 </a:t>
            </a: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-&gt; </a:t>
            </a:r>
            <a:r>
              <a:rPr lang="ko-KR" altLang="en-US" dirty="0">
                <a:latin typeface="Abadi" panose="020B0604020104020204" pitchFamily="34" charset="0"/>
                <a:ea typeface="나눔스퀘어OTF" panose="020B0600000101010101" pitchFamily="34" charset="-127"/>
              </a:rPr>
              <a:t>이전 버전은 단종</a:t>
            </a:r>
            <a:endParaRPr lang="en-US" altLang="ko-KR" dirty="0">
              <a:latin typeface="Abadi" panose="020B0604020104020204" pitchFamily="34" charset="0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badi" panose="020B0604020104020204" pitchFamily="34" charset="0"/>
                <a:ea typeface="나눔스퀘어OTF" panose="020B0600000101010101" pitchFamily="34" charset="-127"/>
              </a:rPr>
              <a:t>GTX 1050ti 4g </a:t>
            </a: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FA5B1942-A0B0-4E65-848B-EB8880CDC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94" y="116633"/>
            <a:ext cx="1865629" cy="208823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EB635DC-5377-4F7B-8936-64A87BC81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27" y="2775187"/>
            <a:ext cx="2095673" cy="39330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D9EB15-FC84-46B0-8FCC-84B653318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310659"/>
            <a:ext cx="6624736" cy="998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B17C9F-2314-4983-816C-716CD983C419}"/>
              </a:ext>
            </a:extLst>
          </p:cNvPr>
          <p:cNvSpPr txBox="1"/>
          <p:nvPr/>
        </p:nvSpPr>
        <p:spPr>
          <a:xfrm>
            <a:off x="4337720" y="534760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305,620</a:t>
            </a:r>
            <a:r>
              <a:rPr lang="ko-KR" altLang="en-US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0624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4ECE3ECC3B784438C02021D990A1A93" ma:contentTypeVersion="2" ma:contentTypeDescription="새 문서를 만듭니다." ma:contentTypeScope="" ma:versionID="e072b77021b1fdf6b0be6d67bc2a324c">
  <xsd:schema xmlns:xsd="http://www.w3.org/2001/XMLSchema" xmlns:xs="http://www.w3.org/2001/XMLSchema" xmlns:p="http://schemas.microsoft.com/office/2006/metadata/properties" xmlns:ns3="3ad4a49a-4897-46ca-ad72-1c9d6a135cb9" targetNamespace="http://schemas.microsoft.com/office/2006/metadata/properties" ma:root="true" ma:fieldsID="1e1c6e4dbb244905112db22761020b24" ns3:_="">
    <xsd:import namespace="3ad4a49a-4897-46ca-ad72-1c9d6a135c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d4a49a-4897-46ca-ad72-1c9d6a135c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008B05-7232-442A-B193-58A144371B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d4a49a-4897-46ca-ad72-1c9d6a135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BA2B08-77AB-493A-BC7E-DF0EEC5846F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308A22-2897-425D-985E-BF19E4D62C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553</Words>
  <Application>Microsoft Office PowerPoint</Application>
  <PresentationFormat>화면 슬라이드 쇼(4:3)</PresentationFormat>
  <Paragraphs>139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Arial</vt:lpstr>
      <vt:lpstr>Algerian</vt:lpstr>
      <vt:lpstr>Agency FB</vt:lpstr>
      <vt:lpstr>Amasis MT Pro Black</vt:lpstr>
      <vt:lpstr>Abadi</vt:lpstr>
      <vt:lpstr>맑은 고딕</vt:lpstr>
      <vt:lpstr>Abadi Extra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NSM</dc:creator>
  <cp:lastModifiedBy>김 종구</cp:lastModifiedBy>
  <cp:revision>43</cp:revision>
  <dcterms:created xsi:type="dcterms:W3CDTF">2014-04-11T08:18:22Z</dcterms:created>
  <dcterms:modified xsi:type="dcterms:W3CDTF">2022-01-22T04:25:56Z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0x01010014ECE3ECC3B784438C02021D990A1A93</vt:lpwstr>
  </property>
</Properties>
</file>